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7" r:id="rId2"/>
    <p:sldId id="1197" r:id="rId3"/>
    <p:sldId id="317" r:id="rId4"/>
    <p:sldId id="303" r:id="rId5"/>
    <p:sldId id="316" r:id="rId6"/>
    <p:sldId id="286" r:id="rId7"/>
    <p:sldId id="1200" r:id="rId8"/>
    <p:sldId id="288" r:id="rId9"/>
    <p:sldId id="1211" r:id="rId10"/>
    <p:sldId id="1210" r:id="rId11"/>
    <p:sldId id="287" r:id="rId12"/>
    <p:sldId id="1203" r:id="rId13"/>
    <p:sldId id="1215" r:id="rId14"/>
    <p:sldId id="1204" r:id="rId15"/>
    <p:sldId id="298" r:id="rId16"/>
    <p:sldId id="1208" r:id="rId17"/>
    <p:sldId id="1214" r:id="rId18"/>
    <p:sldId id="1206" r:id="rId19"/>
    <p:sldId id="1216" r:id="rId20"/>
    <p:sldId id="1212" r:id="rId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CD5F2"/>
    <a:srgbClr val="FECC99"/>
    <a:srgbClr val="FEE6CC"/>
    <a:srgbClr val="CCDFDB"/>
    <a:srgbClr val="E5F0EC"/>
    <a:srgbClr val="D7E59A"/>
    <a:srgbClr val="EBF1CB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1" autoAdjust="0"/>
    <p:restoredTop sz="81641" autoAdjust="0"/>
  </p:normalViewPr>
  <p:slideViewPr>
    <p:cSldViewPr snapToGrid="0" snapToObjects="1">
      <p:cViewPr varScale="1">
        <p:scale>
          <a:sx n="101" d="100"/>
          <a:sy n="10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9F53E2-3020-4A4E-BD5B-294DA87C166F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346E82D4-63DC-CC47-A392-4B17D46A9017}">
      <dgm:prSet phldrT="[Text]"/>
      <dgm:spPr/>
      <dgm:t>
        <a:bodyPr/>
        <a:lstStyle/>
        <a:p>
          <a:r>
            <a:rPr lang="en-GB" dirty="0"/>
            <a:t>Submit your problem</a:t>
          </a:r>
        </a:p>
      </dgm:t>
    </dgm:pt>
    <dgm:pt modelId="{B648DF35-AE0C-6F4E-9A20-E3238E6ADA9F}" type="parTrans" cxnId="{C43F9044-8606-4B40-87D6-ED619321DD3D}">
      <dgm:prSet/>
      <dgm:spPr/>
      <dgm:t>
        <a:bodyPr/>
        <a:lstStyle/>
        <a:p>
          <a:endParaRPr lang="en-GB"/>
        </a:p>
      </dgm:t>
    </dgm:pt>
    <dgm:pt modelId="{67DF521E-A66A-F04B-812E-F6FA55CC01E5}" type="sibTrans" cxnId="{C43F9044-8606-4B40-87D6-ED619321DD3D}">
      <dgm:prSet/>
      <dgm:spPr/>
      <dgm:t>
        <a:bodyPr/>
        <a:lstStyle/>
        <a:p>
          <a:endParaRPr lang="en-GB"/>
        </a:p>
      </dgm:t>
    </dgm:pt>
    <dgm:pt modelId="{1597F4AA-6027-7543-B6D4-504D1416854A}">
      <dgm:prSet phldrT="[Text]"/>
      <dgm:spPr/>
      <dgm:t>
        <a:bodyPr/>
        <a:lstStyle/>
        <a:p>
          <a:r>
            <a:rPr lang="en-GB" dirty="0"/>
            <a:t>Meet with experts at LINXS</a:t>
          </a:r>
        </a:p>
      </dgm:t>
    </dgm:pt>
    <dgm:pt modelId="{0AB66141-5C83-AA4A-9C9E-15E5A53286FD}" type="parTrans" cxnId="{A18CB109-BF5B-7B44-B211-26276361B2BA}">
      <dgm:prSet/>
      <dgm:spPr/>
      <dgm:t>
        <a:bodyPr/>
        <a:lstStyle/>
        <a:p>
          <a:endParaRPr lang="en-GB"/>
        </a:p>
      </dgm:t>
    </dgm:pt>
    <dgm:pt modelId="{D55E26D6-AA21-4041-B8E8-5B49376606EE}" type="sibTrans" cxnId="{A18CB109-BF5B-7B44-B211-26276361B2BA}">
      <dgm:prSet/>
      <dgm:spPr/>
      <dgm:t>
        <a:bodyPr/>
        <a:lstStyle/>
        <a:p>
          <a:endParaRPr lang="en-GB"/>
        </a:p>
      </dgm:t>
    </dgm:pt>
    <dgm:pt modelId="{B9CABCF7-1910-0846-A4C2-4E298D767CB7}">
      <dgm:prSet phldrT="[Text]"/>
      <dgm:spPr/>
      <dgm:t>
        <a:bodyPr/>
        <a:lstStyle/>
        <a:p>
          <a:r>
            <a:rPr lang="en-GB" dirty="0"/>
            <a:t>Work together on the problem</a:t>
          </a:r>
        </a:p>
      </dgm:t>
    </dgm:pt>
    <dgm:pt modelId="{1D0F3924-8909-6742-B9B5-00C46A9FDF07}" type="parTrans" cxnId="{3EFE1505-1BE7-E74A-AF8C-C2F6B8160677}">
      <dgm:prSet/>
      <dgm:spPr/>
      <dgm:t>
        <a:bodyPr/>
        <a:lstStyle/>
        <a:p>
          <a:endParaRPr lang="en-GB"/>
        </a:p>
      </dgm:t>
    </dgm:pt>
    <dgm:pt modelId="{9E34A30E-D6E7-D04D-B7B7-FFC0EEDE193F}" type="sibTrans" cxnId="{3EFE1505-1BE7-E74A-AF8C-C2F6B8160677}">
      <dgm:prSet/>
      <dgm:spPr/>
      <dgm:t>
        <a:bodyPr/>
        <a:lstStyle/>
        <a:p>
          <a:endParaRPr lang="en-GB"/>
        </a:p>
      </dgm:t>
    </dgm:pt>
    <dgm:pt modelId="{80F5BB31-2453-C64E-9BDA-21C4A0653DD3}" type="pres">
      <dgm:prSet presAssocID="{C79F53E2-3020-4A4E-BD5B-294DA87C166F}" presName="linearFlow" presStyleCnt="0">
        <dgm:presLayoutVars>
          <dgm:resizeHandles val="exact"/>
        </dgm:presLayoutVars>
      </dgm:prSet>
      <dgm:spPr/>
    </dgm:pt>
    <dgm:pt modelId="{FF402F8C-20D4-A646-80CC-DB599B33C2B0}" type="pres">
      <dgm:prSet presAssocID="{346E82D4-63DC-CC47-A392-4B17D46A9017}" presName="node" presStyleLbl="node1" presStyleIdx="0" presStyleCnt="3">
        <dgm:presLayoutVars>
          <dgm:bulletEnabled val="1"/>
        </dgm:presLayoutVars>
      </dgm:prSet>
      <dgm:spPr/>
    </dgm:pt>
    <dgm:pt modelId="{F7FB9A4D-0C1D-0E48-B9BA-D45D9634ABF2}" type="pres">
      <dgm:prSet presAssocID="{67DF521E-A66A-F04B-812E-F6FA55CC01E5}" presName="sibTrans" presStyleLbl="sibTrans2D1" presStyleIdx="0" presStyleCnt="2"/>
      <dgm:spPr/>
    </dgm:pt>
    <dgm:pt modelId="{B2D7BA4E-EB88-EC42-B466-E217D8659048}" type="pres">
      <dgm:prSet presAssocID="{67DF521E-A66A-F04B-812E-F6FA55CC01E5}" presName="connectorText" presStyleLbl="sibTrans2D1" presStyleIdx="0" presStyleCnt="2"/>
      <dgm:spPr/>
    </dgm:pt>
    <dgm:pt modelId="{24CD6206-E649-7742-A9A9-37CE24AD139A}" type="pres">
      <dgm:prSet presAssocID="{1597F4AA-6027-7543-B6D4-504D1416854A}" presName="node" presStyleLbl="node1" presStyleIdx="1" presStyleCnt="3">
        <dgm:presLayoutVars>
          <dgm:bulletEnabled val="1"/>
        </dgm:presLayoutVars>
      </dgm:prSet>
      <dgm:spPr/>
    </dgm:pt>
    <dgm:pt modelId="{31315F41-6EB9-FC43-B7DB-0AA501CBEE7E}" type="pres">
      <dgm:prSet presAssocID="{D55E26D6-AA21-4041-B8E8-5B49376606EE}" presName="sibTrans" presStyleLbl="sibTrans2D1" presStyleIdx="1" presStyleCnt="2"/>
      <dgm:spPr/>
    </dgm:pt>
    <dgm:pt modelId="{65E7DF04-3F6D-DB43-AE7F-DD8E94BFA6F9}" type="pres">
      <dgm:prSet presAssocID="{D55E26D6-AA21-4041-B8E8-5B49376606EE}" presName="connectorText" presStyleLbl="sibTrans2D1" presStyleIdx="1" presStyleCnt="2"/>
      <dgm:spPr/>
    </dgm:pt>
    <dgm:pt modelId="{7512B68F-BC99-944A-8A7E-BA76F7BE8DD4}" type="pres">
      <dgm:prSet presAssocID="{B9CABCF7-1910-0846-A4C2-4E298D767CB7}" presName="node" presStyleLbl="node1" presStyleIdx="2" presStyleCnt="3">
        <dgm:presLayoutVars>
          <dgm:bulletEnabled val="1"/>
        </dgm:presLayoutVars>
      </dgm:prSet>
      <dgm:spPr/>
    </dgm:pt>
  </dgm:ptLst>
  <dgm:cxnLst>
    <dgm:cxn modelId="{3EFE1505-1BE7-E74A-AF8C-C2F6B8160677}" srcId="{C79F53E2-3020-4A4E-BD5B-294DA87C166F}" destId="{B9CABCF7-1910-0846-A4C2-4E298D767CB7}" srcOrd="2" destOrd="0" parTransId="{1D0F3924-8909-6742-B9B5-00C46A9FDF07}" sibTransId="{9E34A30E-D6E7-D04D-B7B7-FFC0EEDE193F}"/>
    <dgm:cxn modelId="{A18CB109-BF5B-7B44-B211-26276361B2BA}" srcId="{C79F53E2-3020-4A4E-BD5B-294DA87C166F}" destId="{1597F4AA-6027-7543-B6D4-504D1416854A}" srcOrd="1" destOrd="0" parTransId="{0AB66141-5C83-AA4A-9C9E-15E5A53286FD}" sibTransId="{D55E26D6-AA21-4041-B8E8-5B49376606EE}"/>
    <dgm:cxn modelId="{3031B509-E0E7-7E4A-8162-43D651D6F7E5}" type="presOf" srcId="{D55E26D6-AA21-4041-B8E8-5B49376606EE}" destId="{65E7DF04-3F6D-DB43-AE7F-DD8E94BFA6F9}" srcOrd="1" destOrd="0" presId="urn:microsoft.com/office/officeart/2005/8/layout/process2"/>
    <dgm:cxn modelId="{4767C90F-119A-6644-8E45-6E0925424101}" type="presOf" srcId="{1597F4AA-6027-7543-B6D4-504D1416854A}" destId="{24CD6206-E649-7742-A9A9-37CE24AD139A}" srcOrd="0" destOrd="0" presId="urn:microsoft.com/office/officeart/2005/8/layout/process2"/>
    <dgm:cxn modelId="{B30F011E-B752-4D4A-AF8D-E1158F45EEA8}" type="presOf" srcId="{67DF521E-A66A-F04B-812E-F6FA55CC01E5}" destId="{F7FB9A4D-0C1D-0E48-B9BA-D45D9634ABF2}" srcOrd="0" destOrd="0" presId="urn:microsoft.com/office/officeart/2005/8/layout/process2"/>
    <dgm:cxn modelId="{C43F9044-8606-4B40-87D6-ED619321DD3D}" srcId="{C79F53E2-3020-4A4E-BD5B-294DA87C166F}" destId="{346E82D4-63DC-CC47-A392-4B17D46A9017}" srcOrd="0" destOrd="0" parTransId="{B648DF35-AE0C-6F4E-9A20-E3238E6ADA9F}" sibTransId="{67DF521E-A66A-F04B-812E-F6FA55CC01E5}"/>
    <dgm:cxn modelId="{44E3C084-9DE0-F14F-95B4-50599A27D7DA}" type="presOf" srcId="{346E82D4-63DC-CC47-A392-4B17D46A9017}" destId="{FF402F8C-20D4-A646-80CC-DB599B33C2B0}" srcOrd="0" destOrd="0" presId="urn:microsoft.com/office/officeart/2005/8/layout/process2"/>
    <dgm:cxn modelId="{47458491-33B6-7848-9D9D-CA10948E9309}" type="presOf" srcId="{C79F53E2-3020-4A4E-BD5B-294DA87C166F}" destId="{80F5BB31-2453-C64E-9BDA-21C4A0653DD3}" srcOrd="0" destOrd="0" presId="urn:microsoft.com/office/officeart/2005/8/layout/process2"/>
    <dgm:cxn modelId="{EFF507D9-D376-2A4D-B7EC-97EA5DB32072}" type="presOf" srcId="{67DF521E-A66A-F04B-812E-F6FA55CC01E5}" destId="{B2D7BA4E-EB88-EC42-B466-E217D8659048}" srcOrd="1" destOrd="0" presId="urn:microsoft.com/office/officeart/2005/8/layout/process2"/>
    <dgm:cxn modelId="{E9792EDF-0DB1-1042-BEBC-165377DD355B}" type="presOf" srcId="{D55E26D6-AA21-4041-B8E8-5B49376606EE}" destId="{31315F41-6EB9-FC43-B7DB-0AA501CBEE7E}" srcOrd="0" destOrd="0" presId="urn:microsoft.com/office/officeart/2005/8/layout/process2"/>
    <dgm:cxn modelId="{8D0C6DEF-BE18-A447-A8AD-F31E521F2F04}" type="presOf" srcId="{B9CABCF7-1910-0846-A4C2-4E298D767CB7}" destId="{7512B68F-BC99-944A-8A7E-BA76F7BE8DD4}" srcOrd="0" destOrd="0" presId="urn:microsoft.com/office/officeart/2005/8/layout/process2"/>
    <dgm:cxn modelId="{0F40B933-A484-1846-8403-367C2E6EB3D1}" type="presParOf" srcId="{80F5BB31-2453-C64E-9BDA-21C4A0653DD3}" destId="{FF402F8C-20D4-A646-80CC-DB599B33C2B0}" srcOrd="0" destOrd="0" presId="urn:microsoft.com/office/officeart/2005/8/layout/process2"/>
    <dgm:cxn modelId="{A4E411D6-3D83-BC4B-9AF7-7D70F92B14C6}" type="presParOf" srcId="{80F5BB31-2453-C64E-9BDA-21C4A0653DD3}" destId="{F7FB9A4D-0C1D-0E48-B9BA-D45D9634ABF2}" srcOrd="1" destOrd="0" presId="urn:microsoft.com/office/officeart/2005/8/layout/process2"/>
    <dgm:cxn modelId="{A8F95354-8516-254E-BE66-BED4E814FA52}" type="presParOf" srcId="{F7FB9A4D-0C1D-0E48-B9BA-D45D9634ABF2}" destId="{B2D7BA4E-EB88-EC42-B466-E217D8659048}" srcOrd="0" destOrd="0" presId="urn:microsoft.com/office/officeart/2005/8/layout/process2"/>
    <dgm:cxn modelId="{6DA027EE-EAA7-E74F-8C78-1ECD83E9198E}" type="presParOf" srcId="{80F5BB31-2453-C64E-9BDA-21C4A0653DD3}" destId="{24CD6206-E649-7742-A9A9-37CE24AD139A}" srcOrd="2" destOrd="0" presId="urn:microsoft.com/office/officeart/2005/8/layout/process2"/>
    <dgm:cxn modelId="{D041971D-B682-B545-9217-0222F42ECB93}" type="presParOf" srcId="{80F5BB31-2453-C64E-9BDA-21C4A0653DD3}" destId="{31315F41-6EB9-FC43-B7DB-0AA501CBEE7E}" srcOrd="3" destOrd="0" presId="urn:microsoft.com/office/officeart/2005/8/layout/process2"/>
    <dgm:cxn modelId="{F114D7B8-B210-DA49-9AB9-C3B51D4794F0}" type="presParOf" srcId="{31315F41-6EB9-FC43-B7DB-0AA501CBEE7E}" destId="{65E7DF04-3F6D-DB43-AE7F-DD8E94BFA6F9}" srcOrd="0" destOrd="0" presId="urn:microsoft.com/office/officeart/2005/8/layout/process2"/>
    <dgm:cxn modelId="{51B83E9B-3453-8143-B6B2-FFF23E8EC671}" type="presParOf" srcId="{80F5BB31-2453-C64E-9BDA-21C4A0653DD3}" destId="{7512B68F-BC99-944A-8A7E-BA76F7BE8DD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02F8C-20D4-A646-80CC-DB599B33C2B0}">
      <dsp:nvSpPr>
        <dsp:cNvPr id="0" name=""/>
        <dsp:cNvSpPr/>
      </dsp:nvSpPr>
      <dsp:spPr>
        <a:xfrm>
          <a:off x="2844799" y="0"/>
          <a:ext cx="2438400" cy="1354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Submit your problem</a:t>
          </a:r>
        </a:p>
      </dsp:txBody>
      <dsp:txXfrm>
        <a:off x="2884476" y="39677"/>
        <a:ext cx="2359046" cy="1275312"/>
      </dsp:txXfrm>
    </dsp:sp>
    <dsp:sp modelId="{F7FB9A4D-0C1D-0E48-B9BA-D45D9634ABF2}">
      <dsp:nvSpPr>
        <dsp:cNvPr id="0" name=""/>
        <dsp:cNvSpPr/>
      </dsp:nvSpPr>
      <dsp:spPr>
        <a:xfrm rot="5400000">
          <a:off x="3809999" y="1388533"/>
          <a:ext cx="508000" cy="6096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 rot="-5400000">
        <a:off x="3881119" y="1439333"/>
        <a:ext cx="365760" cy="355600"/>
      </dsp:txXfrm>
    </dsp:sp>
    <dsp:sp modelId="{24CD6206-E649-7742-A9A9-37CE24AD139A}">
      <dsp:nvSpPr>
        <dsp:cNvPr id="0" name=""/>
        <dsp:cNvSpPr/>
      </dsp:nvSpPr>
      <dsp:spPr>
        <a:xfrm>
          <a:off x="2844799" y="2032000"/>
          <a:ext cx="2438400" cy="1354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Meet with experts at LINXS</a:t>
          </a:r>
        </a:p>
      </dsp:txBody>
      <dsp:txXfrm>
        <a:off x="2884476" y="2071677"/>
        <a:ext cx="2359046" cy="1275312"/>
      </dsp:txXfrm>
    </dsp:sp>
    <dsp:sp modelId="{31315F41-6EB9-FC43-B7DB-0AA501CBEE7E}">
      <dsp:nvSpPr>
        <dsp:cNvPr id="0" name=""/>
        <dsp:cNvSpPr/>
      </dsp:nvSpPr>
      <dsp:spPr>
        <a:xfrm rot="5400000">
          <a:off x="3809999" y="3420533"/>
          <a:ext cx="508000" cy="6096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 rot="-5400000">
        <a:off x="3881119" y="3471333"/>
        <a:ext cx="365760" cy="355600"/>
      </dsp:txXfrm>
    </dsp:sp>
    <dsp:sp modelId="{7512B68F-BC99-944A-8A7E-BA76F7BE8DD4}">
      <dsp:nvSpPr>
        <dsp:cNvPr id="0" name=""/>
        <dsp:cNvSpPr/>
      </dsp:nvSpPr>
      <dsp:spPr>
        <a:xfrm>
          <a:off x="2844799" y="4064000"/>
          <a:ext cx="2438400" cy="1354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Work together on the problem</a:t>
          </a:r>
        </a:p>
      </dsp:txBody>
      <dsp:txXfrm>
        <a:off x="2884476" y="4103677"/>
        <a:ext cx="2359046" cy="1275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2023-08-27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227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7947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257EF3A0-7A71-4641-A0F6-DA70CC1395D6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1103708" y="265372"/>
            <a:ext cx="9360001" cy="657340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57471" y="6542262"/>
            <a:ext cx="22102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4399" y="1562399"/>
            <a:ext cx="4993787" cy="47680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Platshållare för text 13"/>
          <p:cNvSpPr>
            <a:spLocks noGrp="1"/>
          </p:cNvSpPr>
          <p:nvPr>
            <p:ph type="body" sz="quarter" idx="13"/>
          </p:nvPr>
        </p:nvSpPr>
        <p:spPr>
          <a:xfrm>
            <a:off x="1103708" y="931026"/>
            <a:ext cx="9360001" cy="507076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4" name="Rektangel 1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Bildobjekt 15" descr="Bildobjekt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0" y="417442"/>
            <a:ext cx="826395" cy="800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745492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576DC40F-55C4-384F-A14E-20FF4C53AB90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009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81000"/>
            <a:ext cx="10972800" cy="4345166"/>
          </a:xfrm>
        </p:spPr>
        <p:txBody>
          <a:bodyPr lIns="9000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011E48-F5AC-104B-BB7F-6322AAB1F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848" y="310896"/>
            <a:ext cx="1527048" cy="8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F2A6-44A0-6744-9D0C-617EF56F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3651-C918-3A48-8EF9-77763A58A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2816D-2B1E-FF4E-983F-B93B24555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96AEE-5E2A-8447-B02A-BE7A36E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F97B-CE8D-3145-BE70-590AE3568F06}" type="datetimeFigureOut">
              <a:rPr lang="en-GB" smtClean="0"/>
              <a:t>27/08/2023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71FDD-3D24-5547-A40D-A08DAC93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920F0-F180-A646-8619-A8E76741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32D2-48AB-B440-BA86-0BA87E70A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137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2023-08-27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34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D09AD65-1FD9-4184-BEE4-83A5D110341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3215183" cy="459883"/>
          </a:xfrm>
        </p:spPr>
        <p:txBody>
          <a:bodyPr tIns="18000" bIns="18000" anchor="t" anchorCtr="0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fld id="{D18409B3-8719-45C7-BE20-BC56EA367BE6}" type="datetime1">
              <a:rPr lang="sv-SE" smtClean="0"/>
              <a:t>2023-08-27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A7548C-C5E5-4271-B49F-00D67235943B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D1340339-53BC-4E33-8BD6-3CA286BDE3E6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E87822C3-E9C6-4BFB-A4B1-54A5D4B8738A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50" r:id="rId5"/>
    <p:sldLayoutId id="2147483668" r:id="rId6"/>
    <p:sldLayoutId id="2147483662" r:id="rId7"/>
    <p:sldLayoutId id="2147483664" r:id="rId8"/>
    <p:sldLayoutId id="2147483663" r:id="rId9"/>
    <p:sldLayoutId id="2147483666" r:id="rId10"/>
    <p:sldLayoutId id="2147483675" r:id="rId11"/>
    <p:sldLayoutId id="2147483681" r:id="rId12"/>
    <p:sldLayoutId id="2147483682" r:id="rId13"/>
    <p:sldLayoutId id="214748368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sis.stfc.ac.uk/Pages/SANSdataanalysisOverview.asp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 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5096938" cy="459883"/>
          </a:xfrm>
        </p:spPr>
        <p:txBody>
          <a:bodyPr/>
          <a:lstStyle/>
          <a:p>
            <a:r>
              <a:rPr lang="sv-SE" sz="1600" dirty="0"/>
              <a:t>NLOF </a:t>
            </a:r>
            <a:r>
              <a:rPr lang="sv-SE" sz="1600" dirty="0" err="1"/>
              <a:t>Masterclass</a:t>
            </a:r>
            <a:r>
              <a:rPr lang="sv-SE" sz="1600" dirty="0"/>
              <a:t>, 2023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2D508E-6B54-A448-A045-80C0567CC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300" y="1998148"/>
            <a:ext cx="10693400" cy="23876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 ‘Swiss Army Knife’ for SAS Data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167F18-2F81-A342-966A-204F72C28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WojCIECH</a:t>
            </a:r>
            <a:r>
              <a:rPr lang="en-US" dirty="0"/>
              <a:t> </a:t>
            </a:r>
            <a:r>
              <a:rPr lang="en-US" dirty="0" err="1"/>
              <a:t>Potrzebowski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E0FE0-7544-2842-B2D3-81901FCF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880" y="2166606"/>
            <a:ext cx="2569029" cy="7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E7EAA0-648B-B14E-A722-54E71852DB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tools and infrastructure for custom/plugin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644729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Directly available in 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marketplace.sasview.org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57" y="1730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83" y="1730158"/>
            <a:ext cx="3102018" cy="4541443"/>
          </a:xfrm>
          <a:prstGeom prst="rect">
            <a:avLst/>
          </a:prstGeom>
        </p:spPr>
      </p:pic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746" y="3676054"/>
            <a:ext cx="4159567" cy="3148067"/>
          </a:xfrm>
        </p:spPr>
      </p:pic>
    </p:spTree>
    <p:extLst>
      <p:ext uri="{BB962C8B-B14F-4D97-AF65-F5344CB8AC3E}">
        <p14:creationId xmlns:p14="http://schemas.microsoft.com/office/powerpoint/2010/main" val="176211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83"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90AC117-BA5B-7B45-B1F8-791DA72A3C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Various utility tools and calculators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9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ABB00-7356-D643-BADF-539E5EF267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Latest release - </a:t>
            </a:r>
            <a:r>
              <a:rPr lang="en-GB" dirty="0" err="1"/>
              <a:t>SasView</a:t>
            </a:r>
            <a:r>
              <a:rPr lang="en-GB" dirty="0"/>
              <a:t> 5.0.6</a:t>
            </a:r>
          </a:p>
        </p:txBody>
      </p:sp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5226080" y="1520879"/>
            <a:ext cx="661837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>
                <a:solidFill>
                  <a:srgbClr val="666666"/>
                </a:solidFill>
              </a:rPr>
              <a:t>New Features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Coordinate data in VTK formats supported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The data loaders have been improved (can read multiple &lt;</a:t>
            </a:r>
            <a:r>
              <a:rPr lang="en-US" sz="2000" b="0" dirty="0" err="1">
                <a:solidFill>
                  <a:srgbClr val="666666"/>
                </a:solidFill>
              </a:rPr>
              <a:t>SASData</a:t>
            </a:r>
            <a:r>
              <a:rPr lang="en-US" sz="2000" b="0" dirty="0">
                <a:solidFill>
                  <a:srgbClr val="666666"/>
                </a:solidFill>
              </a:rPr>
              <a:t>&gt; entries)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Available on </a:t>
            </a:r>
            <a:r>
              <a:rPr lang="en-US" sz="2000" b="0" dirty="0" err="1">
                <a:solidFill>
                  <a:srgbClr val="666666"/>
                </a:solidFill>
              </a:rPr>
              <a:t>conda</a:t>
            </a:r>
            <a:r>
              <a:rPr lang="en-US" sz="2000" b="0" dirty="0">
                <a:solidFill>
                  <a:srgbClr val="666666"/>
                </a:solidFill>
              </a:rPr>
              <a:t>-forge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5226080" y="4683850"/>
            <a:ext cx="70184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Models on Model Marketplace</a:t>
            </a:r>
            <a:endParaRPr sz="2000" b="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Magnetic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Whirl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Maier-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Saupe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distribution,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Cyclic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distribution, 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Superball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OrientedMagneticChains</a:t>
            </a:r>
            <a:endParaRPr lang="sv-SE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844" y="4780318"/>
            <a:ext cx="1457891" cy="1093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0457E-4C4B-594C-8DB5-1E5D7788B1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182" y="1577491"/>
            <a:ext cx="4403696" cy="282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441" y="4776982"/>
            <a:ext cx="1358702" cy="1158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9814" y="4789817"/>
            <a:ext cx="1312905" cy="11259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87E55F-2C23-7B4E-A79E-8668D254714A}"/>
              </a:ext>
            </a:extLst>
          </p:cNvPr>
          <p:cNvSpPr/>
          <p:nvPr/>
        </p:nvSpPr>
        <p:spPr>
          <a:xfrm>
            <a:off x="2848787" y="6251623"/>
            <a:ext cx="5869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</a:t>
            </a:r>
            <a:r>
              <a:rPr lang="en-GB" dirty="0" err="1">
                <a:solidFill>
                  <a:srgbClr val="00B0F0"/>
                </a:solidFill>
              </a:rPr>
              <a:t>github.com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/releases/tag/v5.0.6</a:t>
            </a:r>
          </a:p>
        </p:txBody>
      </p:sp>
    </p:spTree>
    <p:extLst>
      <p:ext uri="{BB962C8B-B14F-4D97-AF65-F5344CB8AC3E}">
        <p14:creationId xmlns:p14="http://schemas.microsoft.com/office/powerpoint/2010/main" val="2856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D1B7-2445-F575-983C-A04B4F4E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A9D93-B14A-3713-CD20-5A47C408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72C200-2E39-9A56-43FA-DA9EB5236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682" y="1889769"/>
            <a:ext cx="5775276" cy="392148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01C21B-CEDA-2A7A-9971-E2B4F873038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3508" y="1889769"/>
            <a:ext cx="5674174" cy="4768062"/>
          </a:xfrm>
        </p:spPr>
        <p:txBody>
          <a:bodyPr/>
          <a:lstStyle/>
          <a:p>
            <a:r>
              <a:rPr lang="en-SE" dirty="0"/>
              <a:t>New features in Generic Scattering Calculator: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E" dirty="0"/>
              <a:t>Calculates form factor from coordinates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E" dirty="0"/>
              <a:t>Saves as a plugin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E" dirty="0"/>
              <a:t>Can be used together with the structure factor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05B661-91F5-84E0-1DF4-A598520865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Concentrated protein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C739B-24C5-104E-1C5F-CE3F4EEAD5D2}"/>
              </a:ext>
            </a:extLst>
          </p:cNvPr>
          <p:cNvSpPr txBox="1"/>
          <p:nvPr/>
        </p:nvSpPr>
        <p:spPr>
          <a:xfrm>
            <a:off x="3092032" y="6262919"/>
            <a:ext cx="659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solidFill>
                  <a:srgbClr val="00B0F0"/>
                </a:solidFill>
              </a:rPr>
              <a:t>https://github.com/SasView/sasview/releases/tag/nightly-build</a:t>
            </a:r>
          </a:p>
        </p:txBody>
      </p:sp>
    </p:spTree>
    <p:extLst>
      <p:ext uri="{BB962C8B-B14F-4D97-AF65-F5344CB8AC3E}">
        <p14:creationId xmlns:p14="http://schemas.microsoft.com/office/powerpoint/2010/main" val="23518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0163-B88A-E54C-AC9B-B7F1152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C7288-1AE1-CA40-877A-1A21B12E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70A47A-41D1-BC49-9E6F-4E87523E4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5.0.6 and beyond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758B9F-4946-5149-8B87-8F2CF53A3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18" y="1672872"/>
            <a:ext cx="5590782" cy="3140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7FBBA6-C6CE-C343-AF15-456022C64032}"/>
              </a:ext>
            </a:extLst>
          </p:cNvPr>
          <p:cNvSpPr/>
          <p:nvPr/>
        </p:nvSpPr>
        <p:spPr>
          <a:xfrm>
            <a:off x="6302476" y="1562399"/>
            <a:ext cx="55699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Refactoring correlation function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Refactoring P(R) inversion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SAXS/SANS co-refinement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Magnetic workflows upgrades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Improved orientation viewer and slicing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Generic resolution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Integration with databases and data catalogues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Improved scripting interface</a:t>
            </a:r>
          </a:p>
          <a:p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71E6C-773C-3147-9B45-6D371C808CB2}"/>
              </a:ext>
            </a:extLst>
          </p:cNvPr>
          <p:cNvSpPr/>
          <p:nvPr/>
        </p:nvSpPr>
        <p:spPr>
          <a:xfrm>
            <a:off x="1407651" y="5921829"/>
            <a:ext cx="8752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</a:t>
            </a:r>
            <a:r>
              <a:rPr lang="en-GB" dirty="0" err="1">
                <a:solidFill>
                  <a:srgbClr val="00B0F0"/>
                </a:solidFill>
              </a:rPr>
              <a:t>github.com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/documents/blob/</a:t>
            </a:r>
            <a:r>
              <a:rPr lang="en-GB" dirty="0" err="1">
                <a:solidFill>
                  <a:srgbClr val="00B0F0"/>
                </a:solidFill>
              </a:rPr>
              <a:t>road_map_update</a:t>
            </a:r>
            <a:r>
              <a:rPr lang="en-GB" dirty="0">
                <a:solidFill>
                  <a:srgbClr val="00B0F0"/>
                </a:solidFill>
              </a:rPr>
              <a:t>/Sasview%20Roadmap.md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01E3E-98FA-274A-90D3-FA40F8CBDAAC}"/>
              </a:ext>
            </a:extLst>
          </p:cNvPr>
          <p:cNvSpPr txBox="1"/>
          <p:nvPr/>
        </p:nvSpPr>
        <p:spPr>
          <a:xfrm>
            <a:off x="3314731" y="5582821"/>
            <a:ext cx="493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Detailed plans can be found at </a:t>
            </a:r>
            <a:r>
              <a:rPr lang="en-GB" dirty="0" err="1">
                <a:solidFill>
                  <a:srgbClr val="666666"/>
                </a:solidFill>
              </a:rPr>
              <a:t>SasView</a:t>
            </a:r>
            <a:r>
              <a:rPr lang="en-GB" dirty="0">
                <a:solidFill>
                  <a:srgbClr val="666666"/>
                </a:solidFill>
              </a:rPr>
              <a:t> Road Map</a:t>
            </a:r>
          </a:p>
        </p:txBody>
      </p:sp>
    </p:spTree>
    <p:extLst>
      <p:ext uri="{BB962C8B-B14F-4D97-AF65-F5344CB8AC3E}">
        <p14:creationId xmlns:p14="http://schemas.microsoft.com/office/powerpoint/2010/main" val="268871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Useful 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for batch jobs and reproducibility</a:t>
            </a:r>
            <a:endParaRPr lang="en-US" sz="1800" dirty="0">
              <a:solidFill>
                <a:srgbClr val="666666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Scripts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7AB5F97-5B83-6644-B8C3-333DE19BD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SasView</a:t>
            </a:r>
            <a:r>
              <a:rPr lang="en-US" dirty="0"/>
              <a:t> from script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Beyond </a:t>
            </a:r>
            <a:r>
              <a:rPr lang="en-GB" dirty="0" err="1"/>
              <a:t>SasView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F84E82-81AF-384C-991E-B5A5D3C672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Alternative approaches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0"/>
          <a:stretch/>
        </p:blipFill>
        <p:spPr>
          <a:xfrm>
            <a:off x="941744" y="180852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41744" y="6216000"/>
            <a:ext cx="68433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rgbClr val="626262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1633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1633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32097"/>
            <a:ext cx="240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Not in </a:t>
            </a:r>
            <a:r>
              <a:rPr lang="en-GB" sz="2000" dirty="0" err="1">
                <a:solidFill>
                  <a:srgbClr val="FF0000"/>
                </a:solidFill>
              </a:rPr>
              <a:t>SasView</a:t>
            </a:r>
            <a:r>
              <a:rPr lang="en-GB" sz="2000" dirty="0">
                <a:solidFill>
                  <a:srgbClr val="FF00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5494-1350-9450-18DD-06884BA3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AtSAS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AD186-E3F2-250A-FD72-1DF1D360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075FED-3F63-AE61-FDDF-C330547F65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 program suite for SAS data analysis from biological macromolecules</a:t>
            </a:r>
          </a:p>
          <a:p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95FEF-7607-CB33-CE48-1456500E8121}"/>
              </a:ext>
            </a:extLst>
          </p:cNvPr>
          <p:cNvSpPr txBox="1"/>
          <p:nvPr/>
        </p:nvSpPr>
        <p:spPr>
          <a:xfrm>
            <a:off x="3049003" y="640796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https://www.embl-hamburg.de/biosaxs/software.html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66475E-E716-819D-B1CB-D2ACD2F88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78" y="1601904"/>
            <a:ext cx="4626831" cy="4642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A6338-E814-234C-5E16-3CFB4AC2C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6416"/>
            <a:ext cx="5930148" cy="33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64DC4-97C5-2B4A-B8B5-1AA8DA547E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You don’t have to be coding ninja to help out!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Python3/C++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16" y="2307887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F48C-667E-5822-3495-CCA5A689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SAS Clinic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34988-FEBA-9D13-0EE1-35D4E198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793F42-2482-62DC-B397-A965AED3B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Next round on Oct 20th</a:t>
            </a:r>
          </a:p>
        </p:txBody>
      </p:sp>
      <p:pic>
        <p:nvPicPr>
          <p:cNvPr id="1026" name="Picture 2" descr="Illustration.">
            <a:extLst>
              <a:ext uri="{FF2B5EF4-FFF2-40B4-BE49-F238E27FC236}">
                <a16:creationId xmlns:a16="http://schemas.microsoft.com/office/drawing/2014/main" id="{E5A08AB4-1810-5608-11FB-6E7200F6BA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572261"/>
            <a:ext cx="4768850" cy="47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89CA1BF-C23C-108E-1B83-09098105E9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545077"/>
              </p:ext>
            </p:extLst>
          </p:nvPr>
        </p:nvGraphicFramePr>
        <p:xfrm>
          <a:off x="4775200" y="125081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836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0015F-577B-AA4A-8346-D8D0222E2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2593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99"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07"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99"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B6A3-A55E-5545-8C4C-78D7CB9F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313DA-8587-4A4F-AB44-51D15E5C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20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C6EEFD-17AA-494E-836A-BA70A74BE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On behalf of </a:t>
            </a:r>
            <a:r>
              <a:rPr lang="en-GB" dirty="0" err="1"/>
              <a:t>SasView</a:t>
            </a:r>
            <a:r>
              <a:rPr lang="en-GB" dirty="0"/>
              <a:t> community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A7ECA-9036-6546-BF2A-C5A0CE63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4"/>
          <a:stretch/>
        </p:blipFill>
        <p:spPr>
          <a:xfrm>
            <a:off x="1103709" y="1446416"/>
            <a:ext cx="8775700" cy="46078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BC2BEA-28D0-D349-9818-34D2713698E7}"/>
              </a:ext>
            </a:extLst>
          </p:cNvPr>
          <p:cNvSpPr/>
          <p:nvPr/>
        </p:nvSpPr>
        <p:spPr>
          <a:xfrm>
            <a:off x="6885806" y="6062536"/>
            <a:ext cx="357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666666"/>
                </a:solidFill>
              </a:rPr>
              <a:t>https://</a:t>
            </a:r>
            <a:r>
              <a:rPr lang="en-GB" dirty="0" err="1">
                <a:solidFill>
                  <a:srgbClr val="666666"/>
                </a:solidFill>
              </a:rPr>
              <a:t>zenodo.org</a:t>
            </a:r>
            <a:r>
              <a:rPr lang="en-GB" dirty="0">
                <a:solidFill>
                  <a:srgbClr val="666666"/>
                </a:solidFill>
              </a:rPr>
              <a:t>/record/6331344</a:t>
            </a:r>
          </a:p>
        </p:txBody>
      </p:sp>
    </p:spTree>
    <p:extLst>
      <p:ext uri="{BB962C8B-B14F-4D97-AF65-F5344CB8AC3E}">
        <p14:creationId xmlns:p14="http://schemas.microsoft.com/office/powerpoint/2010/main" val="14173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29501"/>
              </p:ext>
            </p:extLst>
          </p:nvPr>
        </p:nvGraphicFramePr>
        <p:xfrm>
          <a:off x="2008911" y="14464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7B46-2F83-D44F-9589-DDB49D78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742091" cy="657339"/>
          </a:xfrm>
        </p:spPr>
        <p:txBody>
          <a:bodyPr/>
          <a:lstStyle/>
          <a:p>
            <a:r>
              <a:rPr lang="en-US" dirty="0"/>
              <a:t>Defining model is crucial for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CED2-88D5-A442-87E6-0413FA5B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/>
              <p:nvPr/>
            </p:nvSpPr>
            <p:spPr>
              <a:xfrm>
                <a:off x="474134" y="1700000"/>
                <a:ext cx="61524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666666"/>
                  </a:solidFill>
                </a:endParaRP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n</a:t>
                </a:r>
                <a:r>
                  <a:rPr lang="en-US" sz="2400" dirty="0">
                    <a:solidFill>
                      <a:srgbClr val="666666"/>
                    </a:solidFill>
                  </a:rPr>
                  <a:t> is the number density of particles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F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form factor (particle shape)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S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structure factor (particle interactions</a:t>
                </a:r>
                <a:r>
                  <a:rPr lang="en-US" dirty="0">
                    <a:solidFill>
                      <a:srgbClr val="66666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4" y="1700000"/>
                <a:ext cx="6152453" cy="1569660"/>
              </a:xfrm>
              <a:prstGeom prst="rect">
                <a:avLst/>
              </a:prstGeom>
              <a:blipFill>
                <a:blip r:embed="rId2"/>
                <a:stretch>
                  <a:fillRect l="-1649" r="-6804"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8DB6D-B5F0-5F4B-BF4B-7F9FA6F21922}"/>
              </a:ext>
            </a:extLst>
          </p:cNvPr>
          <p:cNvGrpSpPr/>
          <p:nvPr/>
        </p:nvGrpSpPr>
        <p:grpSpPr>
          <a:xfrm>
            <a:off x="474134" y="4129410"/>
            <a:ext cx="4887314" cy="2485358"/>
            <a:chOff x="474133" y="3676270"/>
            <a:chExt cx="5245100" cy="29415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B0F71C-E09C-4849-A467-1D2E5804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33" y="3676270"/>
              <a:ext cx="5245100" cy="274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60E1E0-47BC-6944-83AC-6C843AFAD794}"/>
                </a:ext>
              </a:extLst>
            </p:cNvPr>
            <p:cNvSpPr txBox="1"/>
            <p:nvPr/>
          </p:nvSpPr>
          <p:spPr>
            <a:xfrm>
              <a:off x="1640416" y="6213121"/>
              <a:ext cx="3764238" cy="404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666666"/>
                  </a:solidFill>
                </a:rPr>
                <a:t>Cylinder radius = 40Å, lenght = 200Å</a:t>
              </a:r>
            </a:p>
          </p:txBody>
        </p:sp>
        <p:sp>
          <p:nvSpPr>
            <p:cNvPr id="18" name="Direct Access Storage 17">
              <a:extLst>
                <a:ext uri="{FF2B5EF4-FFF2-40B4-BE49-F238E27FC236}">
                  <a16:creationId xmlns:a16="http://schemas.microsoft.com/office/drawing/2014/main" id="{F28AD9E9-32B2-9F4D-BE1A-5F7AC25B454F}"/>
                </a:ext>
              </a:extLst>
            </p:cNvPr>
            <p:cNvSpPr/>
            <p:nvPr/>
          </p:nvSpPr>
          <p:spPr>
            <a:xfrm>
              <a:off x="1304544" y="4462272"/>
              <a:ext cx="2011680" cy="521393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A7920D-4095-894C-84BB-2453DC9D44EE}"/>
              </a:ext>
            </a:extLst>
          </p:cNvPr>
          <p:cNvGrpSpPr/>
          <p:nvPr/>
        </p:nvGrpSpPr>
        <p:grpSpPr>
          <a:xfrm>
            <a:off x="6578955" y="4129410"/>
            <a:ext cx="4899537" cy="2485358"/>
            <a:chOff x="6164002" y="3704170"/>
            <a:chExt cx="5245100" cy="2897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AFE1C5-02DE-8A44-9D92-D0D27890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002" y="3704170"/>
              <a:ext cx="5245100" cy="2743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0250C9-EEC0-124B-8420-5350E027AF2A}"/>
                </a:ext>
              </a:extLst>
            </p:cNvPr>
            <p:cNvSpPr txBox="1"/>
            <p:nvPr/>
          </p:nvSpPr>
          <p:spPr>
            <a:xfrm>
              <a:off x="6658568" y="6209213"/>
              <a:ext cx="3578032" cy="392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666666"/>
                  </a:solidFill>
                </a:rPr>
                <a:t>Hardsphere, effective radius = 50Å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5666A8-FB6D-5E45-9DA9-FF3BAAE62A5B}"/>
                </a:ext>
              </a:extLst>
            </p:cNvPr>
            <p:cNvSpPr/>
            <p:nvPr/>
          </p:nvSpPr>
          <p:spPr>
            <a:xfrm>
              <a:off x="7534434" y="4669317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AA6100-4C6C-D044-B5D8-4ABFD67B2FEF}"/>
                </a:ext>
              </a:extLst>
            </p:cNvPr>
            <p:cNvSpPr/>
            <p:nvPr/>
          </p:nvSpPr>
          <p:spPr>
            <a:xfrm>
              <a:off x="8259619" y="446731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85CFA2-D1D6-BF4B-82F0-F565E72F8AB7}"/>
                </a:ext>
              </a:extLst>
            </p:cNvPr>
            <p:cNvSpPr/>
            <p:nvPr/>
          </p:nvSpPr>
          <p:spPr>
            <a:xfrm>
              <a:off x="7554289" y="5061824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DF0068-0D54-0749-BBD4-7A8B3DA8E860}"/>
                </a:ext>
              </a:extLst>
            </p:cNvPr>
            <p:cNvSpPr/>
            <p:nvPr/>
          </p:nvSpPr>
          <p:spPr>
            <a:xfrm>
              <a:off x="7820724" y="533563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A0903B-9A96-D940-99E5-AE629D111BAC}"/>
                </a:ext>
              </a:extLst>
            </p:cNvPr>
            <p:cNvSpPr/>
            <p:nvPr/>
          </p:nvSpPr>
          <p:spPr>
            <a:xfrm>
              <a:off x="8057089" y="4933099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B92C20-10DC-4641-8CAC-5869AEA87E6A}"/>
                </a:ext>
              </a:extLst>
            </p:cNvPr>
            <p:cNvSpPr/>
            <p:nvPr/>
          </p:nvSpPr>
          <p:spPr>
            <a:xfrm>
              <a:off x="8454876" y="524972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3204C9A-CBDD-8446-B549-5030095C28FC}"/>
                </a:ext>
              </a:extLst>
            </p:cNvPr>
            <p:cNvSpPr/>
            <p:nvPr/>
          </p:nvSpPr>
          <p:spPr>
            <a:xfrm>
              <a:off x="8540035" y="483700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278805-A564-8C45-BB53-12B026827176}"/>
                </a:ext>
              </a:extLst>
            </p:cNvPr>
            <p:cNvCxnSpPr>
              <a:stCxn id="19" idx="7"/>
              <a:endCxn id="20" idx="2"/>
            </p:cNvCxnSpPr>
            <p:nvPr/>
          </p:nvCxnSpPr>
          <p:spPr>
            <a:xfrm flipV="1">
              <a:off x="7773784" y="4570945"/>
              <a:ext cx="485835" cy="1287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C55D9A-2B1E-8749-B337-CFD6E6326EB6}"/>
                </a:ext>
              </a:extLst>
            </p:cNvPr>
            <p:cNvCxnSpPr>
              <a:cxnSpLocks/>
              <a:stCxn id="19" idx="5"/>
              <a:endCxn id="23" idx="1"/>
            </p:cNvCxnSpPr>
            <p:nvPr/>
          </p:nvCxnSpPr>
          <p:spPr>
            <a:xfrm>
              <a:off x="7773784" y="4846228"/>
              <a:ext cx="324371" cy="1172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3C9A8E-7BA3-A042-835A-AA12D174B5DB}"/>
              </a:ext>
            </a:extLst>
          </p:cNvPr>
          <p:cNvGrpSpPr/>
          <p:nvPr/>
        </p:nvGrpSpPr>
        <p:grpSpPr>
          <a:xfrm>
            <a:off x="6658568" y="1160134"/>
            <a:ext cx="4731760" cy="2819436"/>
            <a:chOff x="6658568" y="1160134"/>
            <a:chExt cx="4731760" cy="28194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DB5811-50B7-E743-BB3D-020175138027}"/>
                </a:ext>
              </a:extLst>
            </p:cNvPr>
            <p:cNvGrpSpPr/>
            <p:nvPr/>
          </p:nvGrpSpPr>
          <p:grpSpPr>
            <a:xfrm>
              <a:off x="6658568" y="1160134"/>
              <a:ext cx="4731760" cy="2474722"/>
              <a:chOff x="6658568" y="1050950"/>
              <a:chExt cx="4731760" cy="247472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BC57EB-8278-C344-859D-A5BCF24D3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8568" y="1050950"/>
                <a:ext cx="4731760" cy="247472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2C22F7E-A1DD-4343-9AF1-78A497BDF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4433" t="9124" r="22189" b="11461"/>
              <a:stretch/>
            </p:blipFill>
            <p:spPr>
              <a:xfrm>
                <a:off x="7432760" y="1397366"/>
                <a:ext cx="2093378" cy="1609134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9AD9D-A355-884C-B06A-42106A664DD7}"/>
                </a:ext>
              </a:extLst>
            </p:cNvPr>
            <p:cNvSpPr txBox="1"/>
            <p:nvPr/>
          </p:nvSpPr>
          <p:spPr>
            <a:xfrm>
              <a:off x="7014949" y="3610238"/>
              <a:ext cx="2928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666666"/>
                  </a:solidFill>
                </a:rPr>
                <a:t>Protein structure coordinates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8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92A0-3935-4042-8589-1C7D119D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738" y="250262"/>
            <a:ext cx="10479314" cy="657339"/>
          </a:xfrm>
        </p:spPr>
        <p:txBody>
          <a:bodyPr/>
          <a:lstStyle/>
          <a:p>
            <a:r>
              <a:rPr lang="sv-SE" sz="2800" dirty="0" err="1"/>
              <a:t>Fitting</a:t>
            </a:r>
            <a:r>
              <a:rPr lang="sv-SE" sz="2800" dirty="0"/>
              <a:t> </a:t>
            </a:r>
            <a:r>
              <a:rPr lang="sv-SE" sz="2800" dirty="0" err="1"/>
              <a:t>model</a:t>
            </a:r>
            <a:r>
              <a:rPr lang="sv-SE" sz="2800" dirty="0"/>
              <a:t> to data is </a:t>
            </a:r>
            <a:r>
              <a:rPr lang="sv-SE" sz="2800" dirty="0" err="1"/>
              <a:t>typically</a:t>
            </a:r>
            <a:r>
              <a:rPr lang="sv-SE" sz="2800" dirty="0"/>
              <a:t> </a:t>
            </a:r>
            <a:r>
              <a:rPr lang="sv-SE" sz="2800" dirty="0" err="1"/>
              <a:t>done</a:t>
            </a:r>
            <a:r>
              <a:rPr lang="sv-SE" sz="2800" dirty="0"/>
              <a:t> </a:t>
            </a:r>
            <a:r>
              <a:rPr lang="sv-SE" sz="2800" dirty="0" err="1"/>
              <a:t>through</a:t>
            </a:r>
            <a:r>
              <a:rPr lang="sv-SE" sz="2800" dirty="0"/>
              <a:t> </a:t>
            </a:r>
            <a:r>
              <a:rPr lang="sv-SE" sz="2800" i="1" dirty="0"/>
              <a:t>χ</a:t>
            </a:r>
            <a:r>
              <a:rPr lang="sv-SE" sz="2800" baseline="30000" dirty="0"/>
              <a:t>2</a:t>
            </a:r>
            <a:r>
              <a:rPr lang="sv-SE" sz="2800" dirty="0"/>
              <a:t> </a:t>
            </a:r>
            <a:r>
              <a:rPr lang="sv-SE" sz="2800" dirty="0" err="1"/>
              <a:t>optimization</a:t>
            </a:r>
            <a:endParaRPr lang="sv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8335-0F2F-0945-8151-A6E77E5E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8409F1-641B-444E-A041-BE11C614B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" r="46716"/>
          <a:stretch/>
        </p:blipFill>
        <p:spPr>
          <a:xfrm>
            <a:off x="3943900" y="3150268"/>
            <a:ext cx="2606943" cy="351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EE4C5D-3807-C946-B8A7-6E0CDBD3B2F8}"/>
              </a:ext>
            </a:extLst>
          </p:cNvPr>
          <p:cNvGrpSpPr/>
          <p:nvPr/>
        </p:nvGrpSpPr>
        <p:grpSpPr>
          <a:xfrm>
            <a:off x="6601643" y="3075043"/>
            <a:ext cx="2948758" cy="3593126"/>
            <a:chOff x="5084788" y="2311399"/>
            <a:chExt cx="2776512" cy="37653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32A793-EE6A-F046-8DF8-75B53B5A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267" r="46490"/>
            <a:stretch/>
          </p:blipFill>
          <p:spPr>
            <a:xfrm>
              <a:off x="5084788" y="2311399"/>
              <a:ext cx="2776512" cy="376535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DDD4B7-3B0B-FD48-8EA8-39153E9DCB23}"/>
                </a:ext>
              </a:extLst>
            </p:cNvPr>
            <p:cNvSpPr/>
            <p:nvPr/>
          </p:nvSpPr>
          <p:spPr>
            <a:xfrm>
              <a:off x="7518400" y="3378200"/>
              <a:ext cx="292100" cy="115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72138-F2FB-E346-9291-34256D3E45DE}"/>
              </a:ext>
            </a:extLst>
          </p:cNvPr>
          <p:cNvGraphicFramePr>
            <a:graphicFrameLocks noGrp="1"/>
          </p:cNvGraphicFramePr>
          <p:nvPr/>
        </p:nvGraphicFramePr>
        <p:xfrm>
          <a:off x="1458738" y="929484"/>
          <a:ext cx="5394442" cy="252491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3342422542"/>
                    </a:ext>
                  </a:extLst>
                </a:gridCol>
                <a:gridCol w="2697221">
                  <a:extLst>
                    <a:ext uri="{9D8B030D-6E8A-4147-A177-3AD203B41FA5}">
                      <a16:colId xmlns:a16="http://schemas.microsoft.com/office/drawing/2014/main" val="335240172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Before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8594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model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62362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lenght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00269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radius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436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07588"/>
                  </a:ext>
                </a:extLst>
              </a:tr>
            </a:tbl>
          </a:graphicData>
        </a:graphic>
      </p:graphicFrame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1578A044-2A78-014F-BFA5-6733D45E0251}"/>
              </a:ext>
            </a:extLst>
          </p:cNvPr>
          <p:cNvSpPr/>
          <p:nvPr/>
        </p:nvSpPr>
        <p:spPr>
          <a:xfrm>
            <a:off x="4213468" y="1463605"/>
            <a:ext cx="1752134" cy="4244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4CCA6-F1CC-6B40-A1AC-77DB37AD9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76" y="3016141"/>
            <a:ext cx="2364901" cy="32395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B25025-BE5B-C042-9AF4-8BFFA629EB1A}"/>
              </a:ext>
            </a:extLst>
          </p:cNvPr>
          <p:cNvGraphicFramePr>
            <a:graphicFrameLocks noGrp="1"/>
          </p:cNvGraphicFramePr>
          <p:nvPr/>
        </p:nvGraphicFramePr>
        <p:xfrm>
          <a:off x="6895025" y="937795"/>
          <a:ext cx="2697221" cy="25166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4172371740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After</a:t>
                      </a:r>
                      <a:r>
                        <a:rPr lang="sv-SE" dirty="0"/>
                        <a:t>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86311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7055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58666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532"/>
                  </a:ext>
                </a:extLst>
              </a:tr>
              <a:tr h="496672">
                <a:tc>
                  <a:txBody>
                    <a:bodyPr/>
                    <a:lstStyle/>
                    <a:p>
                      <a:r>
                        <a:rPr lang="sv-SE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03651"/>
                  </a:ext>
                </a:extLst>
              </a:tr>
            </a:tbl>
          </a:graphicData>
        </a:graphic>
      </p:graphicFrame>
      <p:sp>
        <p:nvSpPr>
          <p:cNvPr id="16" name="Direct Access Storage 15">
            <a:extLst>
              <a:ext uri="{FF2B5EF4-FFF2-40B4-BE49-F238E27FC236}">
                <a16:creationId xmlns:a16="http://schemas.microsoft.com/office/drawing/2014/main" id="{DD0CA09F-49AF-BB47-808D-37C6D57495FE}"/>
              </a:ext>
            </a:extLst>
          </p:cNvPr>
          <p:cNvSpPr/>
          <p:nvPr/>
        </p:nvSpPr>
        <p:spPr>
          <a:xfrm>
            <a:off x="6963617" y="1561362"/>
            <a:ext cx="2222612" cy="295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10130348" cy="507076"/>
          </a:xfrm>
        </p:spPr>
        <p:txBody>
          <a:bodyPr/>
          <a:lstStyle/>
          <a:p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957943" y="1438102"/>
            <a:ext cx="5265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Small leadership team: Paul Butler (NIST), Steve King (ISIS), </a:t>
            </a:r>
            <a:r>
              <a:rPr lang="en-US" dirty="0" err="1">
                <a:solidFill>
                  <a:srgbClr val="666666"/>
                </a:solidFill>
              </a:rPr>
              <a:t>Wojciech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Potrzebowski</a:t>
            </a:r>
            <a:r>
              <a:rPr lang="en-US" dirty="0">
                <a:solidFill>
                  <a:srgbClr val="666666"/>
                </a:solidFill>
              </a:rPr>
              <a:t> (ESS)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Regular 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camps and hackathons </a:t>
            </a:r>
          </a:p>
          <a:p>
            <a:endParaRPr lang="en-US" dirty="0">
              <a:solidFill>
                <a:srgbClr val="66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Hosted on </a:t>
            </a:r>
            <a:r>
              <a:rPr lang="en-US" dirty="0" err="1">
                <a:solidFill>
                  <a:srgbClr val="666666"/>
                </a:solidFill>
              </a:rPr>
              <a:t>github</a:t>
            </a:r>
            <a:r>
              <a:rPr lang="en-US" dirty="0">
                <a:solidFill>
                  <a:srgbClr val="666666"/>
                </a:solidFill>
              </a:rPr>
              <a:t>: https://</a:t>
            </a:r>
            <a:r>
              <a:rPr lang="en-US" dirty="0" err="1">
                <a:solidFill>
                  <a:srgbClr val="666666"/>
                </a:solidFill>
              </a:rPr>
              <a:t>github.com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1"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90" r="5539" b="25236"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557642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3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4A830F-95A9-4841-937F-65BD85651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Documentation and communication channels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8202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in </a:t>
            </a:r>
            <a:r>
              <a:rPr lang="en-US" dirty="0" err="1"/>
              <a:t>SasView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8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8857791" y="1255062"/>
            <a:ext cx="1870684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and  simultaneous 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60914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EAF59F-EE10-9043-9B2C-CCA45610F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functionality for analysing SESANS data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5007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S0013_ESS_191217" id="{25A5AE2A-28F6-4104-8C72-7304B1F48254}" vid="{320E9B42-7F55-4E52-AA64-0C45CA88F26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89271</TotalTime>
  <Words>915</Words>
  <Application>Microsoft Macintosh PowerPoint</Application>
  <PresentationFormat>Widescreen</PresentationFormat>
  <Paragraphs>196</Paragraphs>
  <Slides>20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Segoe UI</vt:lpstr>
      <vt:lpstr>Segoe UI Light</vt:lpstr>
      <vt:lpstr>Segoe UI Semibold</vt:lpstr>
      <vt:lpstr>Wingdings</vt:lpstr>
      <vt:lpstr>Office-tema</vt:lpstr>
      <vt:lpstr> A ‘Swiss Army Knife’ for SAS Data Analysis</vt:lpstr>
      <vt:lpstr>User Journey</vt:lpstr>
      <vt:lpstr>Typical SasView workflow</vt:lpstr>
      <vt:lpstr>Defining model is crucial for data analysis</vt:lpstr>
      <vt:lpstr>Fitting model to data is typically done through χ2 optimization</vt:lpstr>
      <vt:lpstr>The SasView approach</vt:lpstr>
      <vt:lpstr>User support</vt:lpstr>
      <vt:lpstr>Fitting in SasView</vt:lpstr>
      <vt:lpstr>SESANS data</vt:lpstr>
      <vt:lpstr>Plugin models</vt:lpstr>
      <vt:lpstr>Other SasView functionality </vt:lpstr>
      <vt:lpstr>New features</vt:lpstr>
      <vt:lpstr>Future developments</vt:lpstr>
      <vt:lpstr>Future developments</vt:lpstr>
      <vt:lpstr>Beyond Graphical User Interface (GUI) </vt:lpstr>
      <vt:lpstr>Beyond SasView</vt:lpstr>
      <vt:lpstr>AtSAS</vt:lpstr>
      <vt:lpstr>How to contribute</vt:lpstr>
      <vt:lpstr>SAS Clinic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Richter</dc:creator>
  <cp:lastModifiedBy>Wojciech Potrzebowski</cp:lastModifiedBy>
  <cp:revision>537</cp:revision>
  <cp:lastPrinted>2019-03-08T10:27:30Z</cp:lastPrinted>
  <dcterms:created xsi:type="dcterms:W3CDTF">2020-03-09T09:07:28Z</dcterms:created>
  <dcterms:modified xsi:type="dcterms:W3CDTF">2023-08-28T06:56:41Z</dcterms:modified>
</cp:coreProperties>
</file>